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9" cy="41148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9" cy="411483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9" cy="41148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9" cy="411483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9" cy="411483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9" cy="411483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9" cy="411483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166100" y="2926079"/>
            <a:ext cx="5730241" cy="530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211470" y="7493001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.jpeg"/><Relationship Id="rId8" Type="http://schemas.openxmlformats.org/officeDocument/2006/relationships/image" Target="../media/image9.png"/><Relationship Id="rId9" Type="http://schemas.openxmlformats.org/officeDocument/2006/relationships/image" Target="../media/image2.jpeg"/><Relationship Id="rId10" Type="http://schemas.openxmlformats.org/officeDocument/2006/relationships/image" Target="../media/image3.jpeg"/><Relationship Id="rId11" Type="http://schemas.openxmlformats.org/officeDocument/2006/relationships/image" Target="../media/image4.jpeg"/><Relationship Id="rId1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0"/>
          <p:cNvSpPr txBox="1"/>
          <p:nvPr/>
        </p:nvSpPr>
        <p:spPr>
          <a:xfrm>
            <a:off x="1321515" y="2157096"/>
            <a:ext cx="11738694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0">
                <a:solidFill>
                  <a:srgbClr val="DDDDDD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 AIRFLOW </a:t>
            </a:r>
          </a:p>
          <a:p>
            <a:pPr algn="ctr">
              <a:defRPr sz="7000">
                <a:solidFill>
                  <a:srgbClr val="DDDDDD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Jobs Monitoring Dashboard</a:t>
            </a:r>
          </a:p>
        </p:txBody>
      </p:sp>
      <p:sp>
        <p:nvSpPr>
          <p:cNvPr id="91" name="Text 1"/>
          <p:cNvSpPr txBox="1"/>
          <p:nvPr/>
        </p:nvSpPr>
        <p:spPr>
          <a:xfrm>
            <a:off x="5319403" y="5092019"/>
            <a:ext cx="8909013" cy="78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100"/>
              </a:lnSpc>
              <a:defRPr sz="2700">
                <a:solidFill>
                  <a:srgbClr val="D6D9D7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- Automated monitoring and reporting for efficient workflow management.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shot 2024-10-18 at 11.54.35 AM.png" descr="Screenshot 2024-10-18 at 11.54.3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4719" y="153913"/>
            <a:ext cx="12180962" cy="7921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006" y="808179"/>
            <a:ext cx="13278388" cy="661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730" y="575213"/>
            <a:ext cx="12680434" cy="7162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0"/>
          <p:cNvSpPr txBox="1"/>
          <p:nvPr/>
        </p:nvSpPr>
        <p:spPr>
          <a:xfrm>
            <a:off x="864035" y="2598060"/>
            <a:ext cx="7307661" cy="74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Real-Time DAG Monitoring</a:t>
            </a:r>
          </a:p>
        </p:txBody>
      </p:sp>
      <p:sp>
        <p:nvSpPr>
          <p:cNvPr id="171" name="Text 1"/>
          <p:cNvSpPr txBox="1"/>
          <p:nvPr/>
        </p:nvSpPr>
        <p:spPr>
          <a:xfrm>
            <a:off x="864036" y="3986688"/>
            <a:ext cx="2537272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Unified Dashboard</a:t>
            </a:r>
          </a:p>
        </p:txBody>
      </p:sp>
      <p:sp>
        <p:nvSpPr>
          <p:cNvPr id="172" name="Text 2"/>
          <p:cNvSpPr txBox="1"/>
          <p:nvPr/>
        </p:nvSpPr>
        <p:spPr>
          <a:xfrm>
            <a:off x="864034" y="4619268"/>
            <a:ext cx="3898825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View all active DAGs across applications.</a:t>
            </a:r>
          </a:p>
        </p:txBody>
      </p:sp>
      <p:sp>
        <p:nvSpPr>
          <p:cNvPr id="173" name="Text 3"/>
          <p:cNvSpPr txBox="1"/>
          <p:nvPr/>
        </p:nvSpPr>
        <p:spPr>
          <a:xfrm>
            <a:off x="5372694" y="3986688"/>
            <a:ext cx="2667348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Status Visualisation</a:t>
            </a:r>
          </a:p>
        </p:txBody>
      </p:sp>
      <p:sp>
        <p:nvSpPr>
          <p:cNvPr id="174" name="Text 4"/>
          <p:cNvSpPr txBox="1"/>
          <p:nvPr/>
        </p:nvSpPr>
        <p:spPr>
          <a:xfrm>
            <a:off x="5372694" y="4619268"/>
            <a:ext cx="3898823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See running, failed, or completed DAG statuses.</a:t>
            </a:r>
          </a:p>
        </p:txBody>
      </p:sp>
      <p:sp>
        <p:nvSpPr>
          <p:cNvPr id="175" name="Text 5"/>
          <p:cNvSpPr txBox="1"/>
          <p:nvPr/>
        </p:nvSpPr>
        <p:spPr>
          <a:xfrm>
            <a:off x="9881354" y="3986688"/>
            <a:ext cx="2621211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Detailed Drill-Down</a:t>
            </a:r>
          </a:p>
        </p:txBody>
      </p:sp>
      <p:sp>
        <p:nvSpPr>
          <p:cNvPr id="176" name="Text 6"/>
          <p:cNvSpPr txBox="1"/>
          <p:nvPr/>
        </p:nvSpPr>
        <p:spPr>
          <a:xfrm>
            <a:off x="9881354" y="4619268"/>
            <a:ext cx="3898823" cy="76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Access individual DAG details for troubleshooting.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 0"/>
          <p:cNvSpPr txBox="1"/>
          <p:nvPr/>
        </p:nvSpPr>
        <p:spPr>
          <a:xfrm>
            <a:off x="6330077" y="856417"/>
            <a:ext cx="7456646" cy="1486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900"/>
              </a:lnSpc>
              <a:defRPr sz="47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Job Execution Status Report</a:t>
            </a:r>
          </a:p>
        </p:txBody>
      </p:sp>
      <p:sp>
        <p:nvSpPr>
          <p:cNvPr id="180" name="Shape 1"/>
          <p:cNvSpPr/>
          <p:nvPr/>
        </p:nvSpPr>
        <p:spPr>
          <a:xfrm>
            <a:off x="6330077" y="2724624"/>
            <a:ext cx="7456646" cy="1388867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1" name="Text 2"/>
          <p:cNvSpPr txBox="1"/>
          <p:nvPr/>
        </p:nvSpPr>
        <p:spPr>
          <a:xfrm>
            <a:off x="6571059" y="2965606"/>
            <a:ext cx="2951814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Automated Generation</a:t>
            </a:r>
          </a:p>
        </p:txBody>
      </p:sp>
      <p:sp>
        <p:nvSpPr>
          <p:cNvPr id="182" name="Text 3"/>
          <p:cNvSpPr txBox="1"/>
          <p:nvPr/>
        </p:nvSpPr>
        <p:spPr>
          <a:xfrm>
            <a:off x="6571059" y="3486744"/>
            <a:ext cx="611223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Reports created and distributed without manual intervention.</a:t>
            </a:r>
          </a:p>
        </p:txBody>
      </p:sp>
      <p:sp>
        <p:nvSpPr>
          <p:cNvPr id="183" name="Shape 4"/>
          <p:cNvSpPr/>
          <p:nvPr/>
        </p:nvSpPr>
        <p:spPr>
          <a:xfrm>
            <a:off x="6330077" y="4354472"/>
            <a:ext cx="7456646" cy="1388867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" name="Text 5"/>
          <p:cNvSpPr txBox="1"/>
          <p:nvPr/>
        </p:nvSpPr>
        <p:spPr>
          <a:xfrm>
            <a:off x="6571059" y="4595455"/>
            <a:ext cx="3227512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Comprehensive Updates</a:t>
            </a:r>
          </a:p>
        </p:txBody>
      </p:sp>
      <p:sp>
        <p:nvSpPr>
          <p:cNvPr id="185" name="Text 6"/>
          <p:cNvSpPr txBox="1"/>
          <p:nvPr/>
        </p:nvSpPr>
        <p:spPr>
          <a:xfrm>
            <a:off x="6571059" y="5116591"/>
            <a:ext cx="4218472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All stakeholders informed of job progress.</a:t>
            </a:r>
          </a:p>
        </p:txBody>
      </p:sp>
      <p:sp>
        <p:nvSpPr>
          <p:cNvPr id="186" name="Shape 7"/>
          <p:cNvSpPr/>
          <p:nvPr/>
        </p:nvSpPr>
        <p:spPr>
          <a:xfrm>
            <a:off x="6330077" y="5984318"/>
            <a:ext cx="7456646" cy="1388867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Text 8"/>
          <p:cNvSpPr txBox="1"/>
          <p:nvPr/>
        </p:nvSpPr>
        <p:spPr>
          <a:xfrm>
            <a:off x="6571059" y="6225302"/>
            <a:ext cx="2545756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Flexible Scheduling</a:t>
            </a:r>
          </a:p>
        </p:txBody>
      </p:sp>
      <p:sp>
        <p:nvSpPr>
          <p:cNvPr id="188" name="Text 9"/>
          <p:cNvSpPr txBox="1"/>
          <p:nvPr/>
        </p:nvSpPr>
        <p:spPr>
          <a:xfrm>
            <a:off x="6571059" y="6746437"/>
            <a:ext cx="5823695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Customise report frequency: daily, weekly, or on-demand.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hank you"/>
          <p:cNvSpPr txBox="1"/>
          <p:nvPr/>
        </p:nvSpPr>
        <p:spPr>
          <a:xfrm>
            <a:off x="5258800" y="3948255"/>
            <a:ext cx="3631042" cy="106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aculty Trainer: Mr. G S PRASADA REDDY"/>
          <p:cNvSpPr txBox="1"/>
          <p:nvPr/>
        </p:nvSpPr>
        <p:spPr>
          <a:xfrm>
            <a:off x="719288" y="1311695"/>
            <a:ext cx="8449882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700"/>
              </a:spcBef>
              <a:defRPr sz="3200">
                <a:solidFill>
                  <a:srgbClr val="DDDDDD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Palatino"/>
                <a:ea typeface="Palatino"/>
                <a:cs typeface="Palatino"/>
                <a:sym typeface="Palatino"/>
              </a:rPr>
              <a:t>Faculty Trainer: Mr. G S PRASADA REDDY </a:t>
            </a:r>
          </a:p>
        </p:txBody>
      </p:sp>
      <p:graphicFrame>
        <p:nvGraphicFramePr>
          <p:cNvPr id="94" name="Table 1"/>
          <p:cNvGraphicFramePr/>
          <p:nvPr/>
        </p:nvGraphicFramePr>
        <p:xfrm>
          <a:off x="707843" y="2276761"/>
          <a:ext cx="5730241" cy="47548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1450108"/>
                <a:gridCol w="2514857"/>
                <a:gridCol w="2267962"/>
                <a:gridCol w="7349024"/>
              </a:tblGrid>
              <a:tr h="643636"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S NO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ROLL NO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BRANCH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NAME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22881A05J8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CSE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VARKALA ABHINAV SURYA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22881A05F8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CSE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KATIKA MOHAMMED SHANAWAZ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22881A05J7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CSE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THUNIKIPATI MANISH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22881A1280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IT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ASHWINI GORUPALLY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5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22881A7208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AI &amp; DS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BOMMAGANI SRIDEVI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6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22881A7209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AI &amp; DS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CHARITHA KATRAGADDA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7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22881A7238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AI &amp; DS</a:t>
                      </a:r>
                    </a:p>
                  </a:txBody>
                  <a:tcPr marL="0" marR="0" marT="0" marB="0" anchor="t" anchorCtr="0" horzOverflow="overflow"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PAUL PAGIDIPALLI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8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22881A7248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AI &amp; DS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ym typeface="Calibri"/>
                        </a:defRPr>
                      </a:pPr>
                      <a:r>
                        <a:rPr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PURAM MANJUSHA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chemeClr val="accent5">
                            <a:hueOff val="329330"/>
                            <a:satOff val="40776"/>
                            <a:lumOff val="24655"/>
                          </a:schemeClr>
                        </a:gs>
                        <a:gs pos="35000">
                          <a:srgbClr val="C6DEFF"/>
                        </a:gs>
                        <a:gs pos="100000">
                          <a:schemeClr val="accent5">
                            <a:hueOff val="406823"/>
                            <a:satOff val="40776"/>
                            <a:lumOff val="36085"/>
                          </a:schemeClr>
                        </a:gs>
                      </a:gsLst>
                      <a:lin ang="16200000" scaled="0"/>
                    </a:gradFill>
                  </a:tcPr>
                </a:tc>
              </a:tr>
            </a:tbl>
          </a:graphicData>
        </a:graphic>
      </p:graphicFrame>
      <p:sp>
        <p:nvSpPr>
          <p:cNvPr id="95" name="TEAM MEMBERS"/>
          <p:cNvSpPr txBox="1"/>
          <p:nvPr/>
        </p:nvSpPr>
        <p:spPr>
          <a:xfrm>
            <a:off x="4996008" y="149779"/>
            <a:ext cx="4638384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400">
                <a:solidFill>
                  <a:srgbClr val="DDDDDD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TEAM MEMBERS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Text 0"/>
          <p:cNvSpPr txBox="1"/>
          <p:nvPr/>
        </p:nvSpPr>
        <p:spPr>
          <a:xfrm>
            <a:off x="6350437" y="760449"/>
            <a:ext cx="5264845" cy="74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Current Challenges</a:t>
            </a:r>
          </a:p>
        </p:txBody>
      </p:sp>
      <p:sp>
        <p:nvSpPr>
          <p:cNvPr id="99" name="Shape 1"/>
          <p:cNvSpPr/>
          <p:nvPr/>
        </p:nvSpPr>
        <p:spPr>
          <a:xfrm>
            <a:off x="6350437" y="2179915"/>
            <a:ext cx="555430" cy="555429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" name="Text 2"/>
          <p:cNvSpPr txBox="1"/>
          <p:nvPr/>
        </p:nvSpPr>
        <p:spPr>
          <a:xfrm>
            <a:off x="6519384" y="2272426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1" name="Text 3"/>
          <p:cNvSpPr txBox="1"/>
          <p:nvPr/>
        </p:nvSpPr>
        <p:spPr>
          <a:xfrm>
            <a:off x="7166494" y="2224618"/>
            <a:ext cx="2666753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Monitoring Difficulty</a:t>
            </a:r>
          </a:p>
        </p:txBody>
      </p:sp>
      <p:sp>
        <p:nvSpPr>
          <p:cNvPr id="102" name="Text 4"/>
          <p:cNvSpPr txBox="1"/>
          <p:nvPr/>
        </p:nvSpPr>
        <p:spPr>
          <a:xfrm>
            <a:off x="7192619" y="2713789"/>
            <a:ext cx="7354832" cy="76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Lack of comprehensive real-time Dashboard to monitor </a:t>
            </a:r>
          </a:p>
          <a:p>
            <a: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the status of all jobs pertaining to an application.</a:t>
            </a:r>
          </a:p>
        </p:txBody>
      </p:sp>
      <p:sp>
        <p:nvSpPr>
          <p:cNvPr id="103" name="Shape 5"/>
          <p:cNvSpPr/>
          <p:nvPr/>
        </p:nvSpPr>
        <p:spPr>
          <a:xfrm>
            <a:off x="6350437" y="4052339"/>
            <a:ext cx="555430" cy="543951"/>
          </a:xfrm>
          <a:prstGeom prst="roundRect">
            <a:avLst>
              <a:gd name="adj" fmla="val 6809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" name="Text 6"/>
          <p:cNvSpPr txBox="1"/>
          <p:nvPr/>
        </p:nvSpPr>
        <p:spPr>
          <a:xfrm>
            <a:off x="6519384" y="4134641"/>
            <a:ext cx="217532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5" name="Text 7"/>
          <p:cNvSpPr txBox="1"/>
          <p:nvPr/>
        </p:nvSpPr>
        <p:spPr>
          <a:xfrm>
            <a:off x="7180309" y="4094877"/>
            <a:ext cx="3045520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Inconsistent Reporting</a:t>
            </a:r>
          </a:p>
        </p:txBody>
      </p:sp>
      <p:sp>
        <p:nvSpPr>
          <p:cNvPr id="106" name="Text 8"/>
          <p:cNvSpPr txBox="1"/>
          <p:nvPr/>
        </p:nvSpPr>
        <p:spPr>
          <a:xfrm>
            <a:off x="7207939" y="4557271"/>
            <a:ext cx="4988924" cy="370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Manual job execution reporting leads to errors.</a:t>
            </a:r>
          </a:p>
        </p:txBody>
      </p:sp>
      <p:sp>
        <p:nvSpPr>
          <p:cNvPr id="107" name="Shape 9"/>
          <p:cNvSpPr/>
          <p:nvPr/>
        </p:nvSpPr>
        <p:spPr>
          <a:xfrm>
            <a:off x="6350437" y="5305323"/>
            <a:ext cx="555430" cy="545541"/>
          </a:xfrm>
          <a:prstGeom prst="roundRect">
            <a:avLst>
              <a:gd name="adj" fmla="val 6789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8" name="Text 10"/>
          <p:cNvSpPr txBox="1"/>
          <p:nvPr/>
        </p:nvSpPr>
        <p:spPr>
          <a:xfrm>
            <a:off x="6519384" y="5388421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09" name="Text 11"/>
          <p:cNvSpPr txBox="1"/>
          <p:nvPr/>
        </p:nvSpPr>
        <p:spPr>
          <a:xfrm>
            <a:off x="7166494" y="5390643"/>
            <a:ext cx="2350940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Delayed Updates</a:t>
            </a:r>
          </a:p>
        </p:txBody>
      </p:sp>
      <p:sp>
        <p:nvSpPr>
          <p:cNvPr id="110" name="Text 12"/>
          <p:cNvSpPr txBox="1"/>
          <p:nvPr/>
        </p:nvSpPr>
        <p:spPr>
          <a:xfrm>
            <a:off x="7152678" y="5988317"/>
            <a:ext cx="5994067" cy="370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Stakeholders lack timely information on workflow status.</a:t>
            </a:r>
          </a:p>
        </p:txBody>
      </p:sp>
      <p:sp>
        <p:nvSpPr>
          <p:cNvPr id="111" name="Shape 13"/>
          <p:cNvSpPr/>
          <p:nvPr/>
        </p:nvSpPr>
        <p:spPr>
          <a:xfrm>
            <a:off x="6350437" y="6855969"/>
            <a:ext cx="555430" cy="55543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Text 14"/>
          <p:cNvSpPr txBox="1"/>
          <p:nvPr/>
        </p:nvSpPr>
        <p:spPr>
          <a:xfrm>
            <a:off x="6519384" y="6944011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3" name="Text 15"/>
          <p:cNvSpPr txBox="1"/>
          <p:nvPr/>
        </p:nvSpPr>
        <p:spPr>
          <a:xfrm>
            <a:off x="7055970" y="6885485"/>
            <a:ext cx="3565973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Inefficient Troubleshooting</a:t>
            </a:r>
          </a:p>
        </p:txBody>
      </p:sp>
      <p:sp>
        <p:nvSpPr>
          <p:cNvPr id="114" name="Text 16"/>
          <p:cNvSpPr txBox="1"/>
          <p:nvPr/>
        </p:nvSpPr>
        <p:spPr>
          <a:xfrm>
            <a:off x="7083603" y="7350283"/>
            <a:ext cx="5855389" cy="370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Slow response to workflow issues impacts productivity.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ext 0"/>
          <p:cNvSpPr txBox="1"/>
          <p:nvPr/>
        </p:nvSpPr>
        <p:spPr>
          <a:xfrm>
            <a:off x="6350437" y="965714"/>
            <a:ext cx="4994573" cy="74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6000"/>
              </a:lnSpc>
              <a:defRPr sz="48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Proposed Solution</a:t>
            </a:r>
          </a:p>
        </p:txBody>
      </p:sp>
      <p:sp>
        <p:nvSpPr>
          <p:cNvPr id="118" name="Shape 1"/>
          <p:cNvSpPr/>
          <p:nvPr/>
        </p:nvSpPr>
        <p:spPr>
          <a:xfrm>
            <a:off x="6705479" y="2107525"/>
            <a:ext cx="30483" cy="5156359"/>
          </a:xfrm>
          <a:prstGeom prst="roundRect">
            <a:avLst>
              <a:gd name="adj" fmla="val 50000"/>
            </a:avLst>
          </a:prstGeom>
          <a:solidFill>
            <a:srgbClr val="65696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9" name="Shape 2"/>
          <p:cNvSpPr/>
          <p:nvPr/>
        </p:nvSpPr>
        <p:spPr>
          <a:xfrm>
            <a:off x="6967952" y="2647593"/>
            <a:ext cx="864040" cy="30483"/>
          </a:xfrm>
          <a:prstGeom prst="roundRect">
            <a:avLst>
              <a:gd name="adj" fmla="val 50000"/>
            </a:avLst>
          </a:prstGeom>
          <a:solidFill>
            <a:srgbClr val="65696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0" name="Shape 3"/>
          <p:cNvSpPr/>
          <p:nvPr/>
        </p:nvSpPr>
        <p:spPr>
          <a:xfrm>
            <a:off x="6443007" y="2385179"/>
            <a:ext cx="555430" cy="55543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Text 4"/>
          <p:cNvSpPr txBox="1"/>
          <p:nvPr/>
        </p:nvSpPr>
        <p:spPr>
          <a:xfrm>
            <a:off x="6611956" y="2477691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2" name="Text 5"/>
          <p:cNvSpPr txBox="1"/>
          <p:nvPr/>
        </p:nvSpPr>
        <p:spPr>
          <a:xfrm>
            <a:off x="8078509" y="2354340"/>
            <a:ext cx="2983012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Real-Time Dashboard</a:t>
            </a:r>
          </a:p>
        </p:txBody>
      </p:sp>
      <p:sp>
        <p:nvSpPr>
          <p:cNvPr id="123" name="Text 6"/>
          <p:cNvSpPr txBox="1"/>
          <p:nvPr/>
        </p:nvSpPr>
        <p:spPr>
          <a:xfrm>
            <a:off x="8078509" y="2888218"/>
            <a:ext cx="5687857" cy="370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Monitor DAG status across applications instantly.</a:t>
            </a:r>
          </a:p>
        </p:txBody>
      </p:sp>
      <p:sp>
        <p:nvSpPr>
          <p:cNvPr id="124" name="Shape 7"/>
          <p:cNvSpPr/>
          <p:nvPr/>
        </p:nvSpPr>
        <p:spPr>
          <a:xfrm>
            <a:off x="6967952" y="4712017"/>
            <a:ext cx="864040" cy="30483"/>
          </a:xfrm>
          <a:prstGeom prst="roundRect">
            <a:avLst>
              <a:gd name="adj" fmla="val 50000"/>
            </a:avLst>
          </a:prstGeom>
          <a:solidFill>
            <a:srgbClr val="65696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5" name="Shape 8"/>
          <p:cNvSpPr/>
          <p:nvPr/>
        </p:nvSpPr>
        <p:spPr>
          <a:xfrm>
            <a:off x="6443007" y="4449602"/>
            <a:ext cx="555430" cy="55543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6" name="Text 9"/>
          <p:cNvSpPr txBox="1"/>
          <p:nvPr/>
        </p:nvSpPr>
        <p:spPr>
          <a:xfrm>
            <a:off x="6611955" y="4542113"/>
            <a:ext cx="217532" cy="3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7" name="Text 10"/>
          <p:cNvSpPr txBox="1"/>
          <p:nvPr/>
        </p:nvSpPr>
        <p:spPr>
          <a:xfrm>
            <a:off x="8078509" y="4418767"/>
            <a:ext cx="2893120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Automated Reporting</a:t>
            </a:r>
          </a:p>
        </p:txBody>
      </p:sp>
      <p:sp>
        <p:nvSpPr>
          <p:cNvPr id="128" name="Text 11"/>
          <p:cNvSpPr txBox="1"/>
          <p:nvPr/>
        </p:nvSpPr>
        <p:spPr>
          <a:xfrm>
            <a:off x="8078509" y="4952643"/>
            <a:ext cx="5149752" cy="370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Daily job execution reports sent to stakeholders.</a:t>
            </a:r>
          </a:p>
        </p:txBody>
      </p:sp>
      <p:sp>
        <p:nvSpPr>
          <p:cNvPr id="129" name="Shape 12"/>
          <p:cNvSpPr/>
          <p:nvPr/>
        </p:nvSpPr>
        <p:spPr>
          <a:xfrm>
            <a:off x="6967952" y="6381393"/>
            <a:ext cx="864040" cy="30483"/>
          </a:xfrm>
          <a:prstGeom prst="roundRect">
            <a:avLst>
              <a:gd name="adj" fmla="val 50000"/>
            </a:avLst>
          </a:prstGeom>
          <a:solidFill>
            <a:srgbClr val="65696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0" name="Shape 13"/>
          <p:cNvSpPr/>
          <p:nvPr/>
        </p:nvSpPr>
        <p:spPr>
          <a:xfrm>
            <a:off x="6443007" y="6118978"/>
            <a:ext cx="555430" cy="55543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1" name="Text 14"/>
          <p:cNvSpPr txBox="1"/>
          <p:nvPr/>
        </p:nvSpPr>
        <p:spPr>
          <a:xfrm>
            <a:off x="6611895" y="6211491"/>
            <a:ext cx="217532" cy="379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 sz="29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2" name="Text 15"/>
          <p:cNvSpPr txBox="1"/>
          <p:nvPr/>
        </p:nvSpPr>
        <p:spPr>
          <a:xfrm>
            <a:off x="8078509" y="6088141"/>
            <a:ext cx="2452589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pPr/>
            <a:r>
              <a:t>Intelligent Insights</a:t>
            </a:r>
          </a:p>
        </p:txBody>
      </p:sp>
      <p:sp>
        <p:nvSpPr>
          <p:cNvPr id="133" name="Text 16"/>
          <p:cNvSpPr txBox="1"/>
          <p:nvPr/>
        </p:nvSpPr>
        <p:spPr>
          <a:xfrm>
            <a:off x="8078509" y="6622018"/>
            <a:ext cx="4881706" cy="370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Automated analysis for quick troubleshooting.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0"/>
          <p:cNvSpPr txBox="1"/>
          <p:nvPr/>
        </p:nvSpPr>
        <p:spPr>
          <a:xfrm>
            <a:off x="8945204" y="522742"/>
            <a:ext cx="5135849" cy="59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b="1" sz="380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Architecture Overview</a:t>
            </a:r>
          </a:p>
        </p:txBody>
      </p:sp>
      <p:pic>
        <p:nvPicPr>
          <p:cNvPr id="136" name="Image 1" descr="Image 1"/>
          <p:cNvPicPr>
            <a:picLocks noChangeAspect="1"/>
          </p:cNvPicPr>
          <p:nvPr/>
        </p:nvPicPr>
        <p:blipFill>
          <a:blip r:embed="rId3">
            <a:alphaModFix amt="15349"/>
            <a:extLst/>
          </a:blip>
          <a:srcRect l="0" t="0" r="0" b="12"/>
          <a:stretch>
            <a:fillRect/>
          </a:stretch>
        </p:blipFill>
        <p:spPr>
          <a:xfrm>
            <a:off x="10713562" y="1219967"/>
            <a:ext cx="976672" cy="1562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0839" y="27"/>
                </a:lnTo>
                <a:lnTo>
                  <a:pt x="88" y="55"/>
                </a:lnTo>
                <a:lnTo>
                  <a:pt x="44" y="1083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0803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37" name="Text 1"/>
          <p:cNvSpPr txBox="1"/>
          <p:nvPr/>
        </p:nvSpPr>
        <p:spPr>
          <a:xfrm>
            <a:off x="12632773" y="1692345"/>
            <a:ext cx="1413323" cy="301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PostgreSQL</a:t>
            </a:r>
          </a:p>
        </p:txBody>
      </p:sp>
      <p:sp>
        <p:nvSpPr>
          <p:cNvPr id="138" name="Text 2"/>
          <p:cNvSpPr txBox="1"/>
          <p:nvPr/>
        </p:nvSpPr>
        <p:spPr>
          <a:xfrm>
            <a:off x="12793070" y="2032530"/>
            <a:ext cx="1092729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Data source.</a:t>
            </a:r>
          </a:p>
        </p:txBody>
      </p:sp>
      <p:pic>
        <p:nvPicPr>
          <p:cNvPr id="139" name="Image 2" descr="Image 2"/>
          <p:cNvPicPr>
            <a:picLocks noChangeAspect="1"/>
          </p:cNvPicPr>
          <p:nvPr/>
        </p:nvPicPr>
        <p:blipFill>
          <a:blip r:embed="rId4">
            <a:alphaModFix amt="14967"/>
            <a:extLst/>
          </a:blip>
          <a:stretch>
            <a:fillRect/>
          </a:stretch>
        </p:blipFill>
        <p:spPr>
          <a:xfrm>
            <a:off x="10713562" y="2881219"/>
            <a:ext cx="976672" cy="1562697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 3"/>
          <p:cNvSpPr txBox="1"/>
          <p:nvPr/>
        </p:nvSpPr>
        <p:spPr>
          <a:xfrm>
            <a:off x="12328507" y="3172249"/>
            <a:ext cx="2137372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Airflow in Docker</a:t>
            </a:r>
          </a:p>
        </p:txBody>
      </p:sp>
      <p:sp>
        <p:nvSpPr>
          <p:cNvPr id="141" name="Text 4"/>
          <p:cNvSpPr txBox="1"/>
          <p:nvPr/>
        </p:nvSpPr>
        <p:spPr>
          <a:xfrm>
            <a:off x="12551225" y="3569287"/>
            <a:ext cx="1576419" cy="18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500"/>
            </a:lvl1pPr>
          </a:lstStyle>
          <a:p>
            <a:pPr/>
            <a:r>
              <a:t>Backend processing.</a:t>
            </a:r>
          </a:p>
        </p:txBody>
      </p:sp>
      <p:pic>
        <p:nvPicPr>
          <p:cNvPr id="142" name="Image 3" descr="Image 3"/>
          <p:cNvPicPr>
            <a:picLocks noChangeAspect="1"/>
          </p:cNvPicPr>
          <p:nvPr/>
        </p:nvPicPr>
        <p:blipFill>
          <a:blip r:embed="rId5">
            <a:alphaModFix amt="13259"/>
            <a:extLst/>
          </a:blip>
          <a:stretch>
            <a:fillRect/>
          </a:stretch>
        </p:blipFill>
        <p:spPr>
          <a:xfrm>
            <a:off x="10713562" y="4690740"/>
            <a:ext cx="976672" cy="1562697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 5"/>
          <p:cNvSpPr txBox="1"/>
          <p:nvPr/>
        </p:nvSpPr>
        <p:spPr>
          <a:xfrm>
            <a:off x="12863283" y="5123836"/>
            <a:ext cx="1140223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Streamlit</a:t>
            </a:r>
          </a:p>
        </p:txBody>
      </p:sp>
      <p:sp>
        <p:nvSpPr>
          <p:cNvPr id="144" name="Text 6"/>
          <p:cNvSpPr txBox="1"/>
          <p:nvPr/>
        </p:nvSpPr>
        <p:spPr>
          <a:xfrm>
            <a:off x="12442962" y="5471826"/>
            <a:ext cx="1792946" cy="24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Frontend interface.</a:t>
            </a:r>
          </a:p>
        </p:txBody>
      </p:sp>
      <p:pic>
        <p:nvPicPr>
          <p:cNvPr id="145" name="Image 4" descr="Image 4"/>
          <p:cNvPicPr>
            <a:picLocks noChangeAspect="1"/>
          </p:cNvPicPr>
          <p:nvPr/>
        </p:nvPicPr>
        <p:blipFill>
          <a:blip r:embed="rId6">
            <a:alphaModFix amt="17990"/>
            <a:extLst/>
          </a:blip>
          <a:stretch>
            <a:fillRect/>
          </a:stretch>
        </p:blipFill>
        <p:spPr>
          <a:xfrm>
            <a:off x="10713562" y="6500262"/>
            <a:ext cx="976672" cy="156269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 7"/>
          <p:cNvSpPr txBox="1"/>
          <p:nvPr/>
        </p:nvSpPr>
        <p:spPr>
          <a:xfrm>
            <a:off x="12515050" y="6905789"/>
            <a:ext cx="1648769" cy="301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Email Service</a:t>
            </a:r>
          </a:p>
        </p:txBody>
      </p:sp>
      <p:sp>
        <p:nvSpPr>
          <p:cNvPr id="147" name="Text 8"/>
          <p:cNvSpPr txBox="1"/>
          <p:nvPr/>
        </p:nvSpPr>
        <p:spPr>
          <a:xfrm>
            <a:off x="12558490" y="7359422"/>
            <a:ext cx="1561890" cy="24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Status reporting.</a:t>
            </a:r>
          </a:p>
        </p:txBody>
      </p:sp>
      <p:pic>
        <p:nvPicPr>
          <p:cNvPr id="148" name="Unknown.jpeg" descr="Unknown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19" y="-2"/>
            <a:ext cx="5486402" cy="822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creenshot 2024-10-25 at 10.38.42 AM.png" descr="Screenshot 2024-10-25 at 10.38.42 A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5030" y="3136115"/>
            <a:ext cx="976672" cy="144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 1"/>
          <p:cNvSpPr txBox="1"/>
          <p:nvPr/>
        </p:nvSpPr>
        <p:spPr>
          <a:xfrm>
            <a:off x="326005" y="3113485"/>
            <a:ext cx="1413325" cy="18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400"/>
            </a:lvl1pPr>
          </a:lstStyle>
          <a:p>
            <a:pPr/>
            <a:r>
              <a:t>PostgreSQL</a:t>
            </a:r>
          </a:p>
        </p:txBody>
      </p:sp>
      <p:pic>
        <p:nvPicPr>
          <p:cNvPr id="151" name="Unknown.jpeg" descr="Unknown.jpeg"/>
          <p:cNvPicPr>
            <a:picLocks noChangeAspect="1"/>
          </p:cNvPicPr>
          <p:nvPr/>
        </p:nvPicPr>
        <p:blipFill>
          <a:blip r:embed="rId9">
            <a:extLst/>
          </a:blip>
          <a:srcRect l="41860" t="43303" r="41915" b="42428"/>
          <a:stretch>
            <a:fillRect/>
          </a:stretch>
        </p:blipFill>
        <p:spPr>
          <a:xfrm>
            <a:off x="11103633" y="5351227"/>
            <a:ext cx="196321" cy="241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9" h="21582" fill="norm" stroke="1" extrusionOk="0">
                <a:moveTo>
                  <a:pt x="9878" y="0"/>
                </a:moveTo>
                <a:cubicBezTo>
                  <a:pt x="1880" y="0"/>
                  <a:pt x="-904" y="1765"/>
                  <a:pt x="1970" y="4996"/>
                </a:cubicBezTo>
                <a:cubicBezTo>
                  <a:pt x="3003" y="6159"/>
                  <a:pt x="3443" y="6201"/>
                  <a:pt x="6715" y="5422"/>
                </a:cubicBezTo>
                <a:cubicBezTo>
                  <a:pt x="9631" y="4726"/>
                  <a:pt x="10546" y="4717"/>
                  <a:pt x="11543" y="5422"/>
                </a:cubicBezTo>
                <a:cubicBezTo>
                  <a:pt x="13263" y="6637"/>
                  <a:pt x="11895" y="7573"/>
                  <a:pt x="7755" y="8044"/>
                </a:cubicBezTo>
                <a:cubicBezTo>
                  <a:pt x="4987" y="8358"/>
                  <a:pt x="4304" y="8720"/>
                  <a:pt x="4093" y="9993"/>
                </a:cubicBezTo>
                <a:cubicBezTo>
                  <a:pt x="3782" y="11857"/>
                  <a:pt x="5386" y="13706"/>
                  <a:pt x="6881" y="13217"/>
                </a:cubicBezTo>
                <a:cubicBezTo>
                  <a:pt x="8949" y="12542"/>
                  <a:pt x="12708" y="13614"/>
                  <a:pt x="12708" y="14883"/>
                </a:cubicBezTo>
                <a:cubicBezTo>
                  <a:pt x="12708" y="16455"/>
                  <a:pt x="9197" y="17119"/>
                  <a:pt x="5092" y="16336"/>
                </a:cubicBezTo>
                <a:cubicBezTo>
                  <a:pt x="3382" y="16010"/>
                  <a:pt x="1558" y="15897"/>
                  <a:pt x="1013" y="16052"/>
                </a:cubicBezTo>
                <a:cubicBezTo>
                  <a:pt x="260" y="16267"/>
                  <a:pt x="-73" y="17262"/>
                  <a:pt x="14" y="18320"/>
                </a:cubicBezTo>
                <a:cubicBezTo>
                  <a:pt x="100" y="19378"/>
                  <a:pt x="585" y="20473"/>
                  <a:pt x="1387" y="20871"/>
                </a:cubicBezTo>
                <a:cubicBezTo>
                  <a:pt x="2151" y="21250"/>
                  <a:pt x="5579" y="21569"/>
                  <a:pt x="9004" y="21580"/>
                </a:cubicBezTo>
                <a:cubicBezTo>
                  <a:pt x="15041" y="21600"/>
                  <a:pt x="15296" y="21538"/>
                  <a:pt x="17911" y="19312"/>
                </a:cubicBezTo>
                <a:cubicBezTo>
                  <a:pt x="19541" y="17925"/>
                  <a:pt x="20454" y="16624"/>
                  <a:pt x="20575" y="15379"/>
                </a:cubicBezTo>
                <a:cubicBezTo>
                  <a:pt x="20696" y="14134"/>
                  <a:pt x="20041" y="12939"/>
                  <a:pt x="18660" y="11764"/>
                </a:cubicBezTo>
                <a:cubicBezTo>
                  <a:pt x="16702" y="10097"/>
                  <a:pt x="16724" y="10083"/>
                  <a:pt x="18286" y="8752"/>
                </a:cubicBezTo>
                <a:cubicBezTo>
                  <a:pt x="20669" y="6723"/>
                  <a:pt x="20305" y="3809"/>
                  <a:pt x="17412" y="1736"/>
                </a:cubicBezTo>
                <a:cubicBezTo>
                  <a:pt x="15345" y="256"/>
                  <a:pt x="14162" y="0"/>
                  <a:pt x="987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2" name="Unknown.jpeg" descr="Unknown.jpeg"/>
          <p:cNvPicPr>
            <a:picLocks noChangeAspect="1"/>
          </p:cNvPicPr>
          <p:nvPr/>
        </p:nvPicPr>
        <p:blipFill>
          <a:blip r:embed="rId10">
            <a:extLst/>
          </a:blip>
          <a:srcRect l="43185" t="43177" r="45081" b="42469"/>
          <a:stretch>
            <a:fillRect/>
          </a:stretch>
        </p:blipFill>
        <p:spPr>
          <a:xfrm>
            <a:off x="11125415" y="1850730"/>
            <a:ext cx="153134" cy="300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8" h="21406" fill="norm" stroke="1" extrusionOk="0">
                <a:moveTo>
                  <a:pt x="14711" y="30"/>
                </a:moveTo>
                <a:cubicBezTo>
                  <a:pt x="12526" y="192"/>
                  <a:pt x="9625" y="1013"/>
                  <a:pt x="6025" y="2486"/>
                </a:cubicBezTo>
                <a:cubicBezTo>
                  <a:pt x="-493" y="5152"/>
                  <a:pt x="-1520" y="6674"/>
                  <a:pt x="1968" y="8387"/>
                </a:cubicBezTo>
                <a:cubicBezTo>
                  <a:pt x="3896" y="9335"/>
                  <a:pt x="4152" y="9340"/>
                  <a:pt x="6753" y="8415"/>
                </a:cubicBezTo>
                <a:lnTo>
                  <a:pt x="9510" y="7427"/>
                </a:lnTo>
                <a:lnTo>
                  <a:pt x="9510" y="14061"/>
                </a:lnTo>
                <a:cubicBezTo>
                  <a:pt x="9510" y="17715"/>
                  <a:pt x="9870" y="20891"/>
                  <a:pt x="10290" y="21119"/>
                </a:cubicBezTo>
                <a:cubicBezTo>
                  <a:pt x="10710" y="21347"/>
                  <a:pt x="12723" y="21468"/>
                  <a:pt x="14763" y="21373"/>
                </a:cubicBezTo>
                <a:cubicBezTo>
                  <a:pt x="17761" y="21233"/>
                  <a:pt x="18621" y="20909"/>
                  <a:pt x="19236" y="19651"/>
                </a:cubicBezTo>
                <a:cubicBezTo>
                  <a:pt x="19820" y="18456"/>
                  <a:pt x="20080" y="14330"/>
                  <a:pt x="20068" y="10306"/>
                </a:cubicBezTo>
                <a:cubicBezTo>
                  <a:pt x="20056" y="6282"/>
                  <a:pt x="19774" y="2340"/>
                  <a:pt x="19184" y="1498"/>
                </a:cubicBezTo>
                <a:cubicBezTo>
                  <a:pt x="18381" y="351"/>
                  <a:pt x="16895" y="-132"/>
                  <a:pt x="14711" y="3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3" name="Unknown.jpeg" descr="Unknown.jpeg"/>
          <p:cNvPicPr>
            <a:picLocks noChangeAspect="1"/>
          </p:cNvPicPr>
          <p:nvPr/>
        </p:nvPicPr>
        <p:blipFill>
          <a:blip r:embed="rId11">
            <a:extLst/>
          </a:blip>
          <a:srcRect l="41802" t="43281" r="41277" b="42438"/>
          <a:stretch>
            <a:fillRect/>
          </a:stretch>
        </p:blipFill>
        <p:spPr>
          <a:xfrm>
            <a:off x="11090359" y="3512105"/>
            <a:ext cx="222820" cy="300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8" h="21564" fill="norm" stroke="1" extrusionOk="0">
                <a:moveTo>
                  <a:pt x="9971" y="2"/>
                </a:moveTo>
                <a:cubicBezTo>
                  <a:pt x="7267" y="37"/>
                  <a:pt x="4482" y="583"/>
                  <a:pt x="2681" y="1623"/>
                </a:cubicBezTo>
                <a:cubicBezTo>
                  <a:pt x="-45" y="3197"/>
                  <a:pt x="-32" y="3525"/>
                  <a:pt x="2719" y="6175"/>
                </a:cubicBezTo>
                <a:cubicBezTo>
                  <a:pt x="3767" y="7185"/>
                  <a:pt x="3961" y="7176"/>
                  <a:pt x="7078" y="5947"/>
                </a:cubicBezTo>
                <a:cubicBezTo>
                  <a:pt x="9999" y="4794"/>
                  <a:pt x="10449" y="4772"/>
                  <a:pt x="11512" y="5577"/>
                </a:cubicBezTo>
                <a:cubicBezTo>
                  <a:pt x="13136" y="6806"/>
                  <a:pt x="12116" y="8134"/>
                  <a:pt x="5424" y="13485"/>
                </a:cubicBezTo>
                <a:cubicBezTo>
                  <a:pt x="1522" y="16606"/>
                  <a:pt x="-171" y="18525"/>
                  <a:pt x="13" y="19886"/>
                </a:cubicBezTo>
                <a:cubicBezTo>
                  <a:pt x="75" y="20339"/>
                  <a:pt x="342" y="20732"/>
                  <a:pt x="802" y="21080"/>
                </a:cubicBezTo>
                <a:cubicBezTo>
                  <a:pt x="1222" y="21398"/>
                  <a:pt x="5766" y="21560"/>
                  <a:pt x="10347" y="21564"/>
                </a:cubicBezTo>
                <a:cubicBezTo>
                  <a:pt x="14929" y="21568"/>
                  <a:pt x="19554" y="21425"/>
                  <a:pt x="20231" y="21109"/>
                </a:cubicBezTo>
                <a:cubicBezTo>
                  <a:pt x="20840" y="20824"/>
                  <a:pt x="21130" y="19931"/>
                  <a:pt x="21095" y="19004"/>
                </a:cubicBezTo>
                <a:cubicBezTo>
                  <a:pt x="21060" y="18076"/>
                  <a:pt x="20716" y="17099"/>
                  <a:pt x="20080" y="16700"/>
                </a:cubicBezTo>
                <a:cubicBezTo>
                  <a:pt x="19445" y="16301"/>
                  <a:pt x="17343" y="16172"/>
                  <a:pt x="14744" y="16358"/>
                </a:cubicBezTo>
                <a:lnTo>
                  <a:pt x="10460" y="16671"/>
                </a:lnTo>
                <a:lnTo>
                  <a:pt x="14594" y="13457"/>
                </a:lnTo>
                <a:cubicBezTo>
                  <a:pt x="20650" y="8724"/>
                  <a:pt x="21429" y="4510"/>
                  <a:pt x="16811" y="1453"/>
                </a:cubicBezTo>
                <a:cubicBezTo>
                  <a:pt x="15304" y="456"/>
                  <a:pt x="12676" y="-32"/>
                  <a:pt x="9971" y="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4" name="Unknown.jpeg" descr="Unknown.jpeg"/>
          <p:cNvPicPr>
            <a:picLocks noChangeAspect="1"/>
          </p:cNvPicPr>
          <p:nvPr/>
        </p:nvPicPr>
        <p:blipFill>
          <a:blip r:embed="rId12">
            <a:extLst/>
          </a:blip>
          <a:srcRect l="41320" t="43147" r="41274" b="42715"/>
          <a:stretch>
            <a:fillRect/>
          </a:stretch>
        </p:blipFill>
        <p:spPr>
          <a:xfrm>
            <a:off x="11090297" y="7154118"/>
            <a:ext cx="222946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57" h="21452" fill="norm" stroke="1" extrusionOk="0">
                <a:moveTo>
                  <a:pt x="12268" y="48"/>
                </a:moveTo>
                <a:cubicBezTo>
                  <a:pt x="10933" y="276"/>
                  <a:pt x="9938" y="1426"/>
                  <a:pt x="6628" y="5464"/>
                </a:cubicBezTo>
                <a:cubicBezTo>
                  <a:pt x="-1498" y="15378"/>
                  <a:pt x="-1960" y="17721"/>
                  <a:pt x="4191" y="17901"/>
                </a:cubicBezTo>
                <a:cubicBezTo>
                  <a:pt x="10582" y="18089"/>
                  <a:pt x="10458" y="18040"/>
                  <a:pt x="10458" y="19874"/>
                </a:cubicBezTo>
                <a:cubicBezTo>
                  <a:pt x="10458" y="21486"/>
                  <a:pt x="10627" y="21572"/>
                  <a:pt x="13417" y="21378"/>
                </a:cubicBezTo>
                <a:cubicBezTo>
                  <a:pt x="15898" y="21206"/>
                  <a:pt x="16433" y="20935"/>
                  <a:pt x="16620" y="19673"/>
                </a:cubicBezTo>
                <a:cubicBezTo>
                  <a:pt x="16743" y="18838"/>
                  <a:pt x="17291" y="18135"/>
                  <a:pt x="17803" y="18135"/>
                </a:cubicBezTo>
                <a:cubicBezTo>
                  <a:pt x="18846" y="18135"/>
                  <a:pt x="19449" y="16962"/>
                  <a:pt x="19544" y="15728"/>
                </a:cubicBezTo>
                <a:cubicBezTo>
                  <a:pt x="19640" y="14494"/>
                  <a:pt x="19209" y="13210"/>
                  <a:pt x="18186" y="12953"/>
                </a:cubicBezTo>
                <a:cubicBezTo>
                  <a:pt x="16961" y="12646"/>
                  <a:pt x="16798" y="11907"/>
                  <a:pt x="16620" y="6434"/>
                </a:cubicBezTo>
                <a:lnTo>
                  <a:pt x="16411" y="282"/>
                </a:lnTo>
                <a:lnTo>
                  <a:pt x="13835" y="48"/>
                </a:lnTo>
                <a:cubicBezTo>
                  <a:pt x="13213" y="-2"/>
                  <a:pt x="12713" y="-28"/>
                  <a:pt x="12268" y="48"/>
                </a:cubicBezTo>
                <a:close/>
                <a:moveTo>
                  <a:pt x="10214" y="8707"/>
                </a:moveTo>
                <a:cubicBezTo>
                  <a:pt x="10335" y="8707"/>
                  <a:pt x="10458" y="9600"/>
                  <a:pt x="10458" y="10713"/>
                </a:cubicBezTo>
                <a:cubicBezTo>
                  <a:pt x="10458" y="12428"/>
                  <a:pt x="10188" y="12752"/>
                  <a:pt x="8682" y="12752"/>
                </a:cubicBezTo>
                <a:lnTo>
                  <a:pt x="6872" y="12752"/>
                </a:lnTo>
                <a:lnTo>
                  <a:pt x="8438" y="10713"/>
                </a:lnTo>
                <a:cubicBezTo>
                  <a:pt x="9294" y="9600"/>
                  <a:pt x="10094" y="8707"/>
                  <a:pt x="10214" y="8707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shot 2024-10-26 at 6.58.17 PM.png" descr="Screenshot 2024-10-26 at 6.58.1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250" y="253400"/>
            <a:ext cx="11875017" cy="77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shot 2024-10-26 at 6.59.05 PM.png" descr="Screenshot 2024-10-26 at 6.59.0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9363" y="328002"/>
            <a:ext cx="11645594" cy="7573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24-10-18 at 1.03.08 AM.png" descr="Screenshot 2024-10-18 at 1.03.0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7763" y="337990"/>
            <a:ext cx="11614874" cy="755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shot 2024-10-26 at 6.59.43 PM.png" descr="Screenshot 2024-10-26 at 6.59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380" y="221718"/>
            <a:ext cx="11972449" cy="7786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